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326" r:id="rId5"/>
    <p:sldId id="327" r:id="rId6"/>
    <p:sldId id="336" r:id="rId7"/>
    <p:sldId id="333" r:id="rId8"/>
    <p:sldId id="335" r:id="rId9"/>
    <p:sldId id="334"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 Mathe" initials="BM" lastIdx="8" clrIdx="0">
    <p:extLst>
      <p:ext uri="{19B8F6BF-5375-455C-9EA6-DF929625EA0E}">
        <p15:presenceInfo xmlns:p15="http://schemas.microsoft.com/office/powerpoint/2012/main" userId="S::bianca.mathe@everymatrix.com::cbc1353d-9dd9-4383-bf06-9b6be8366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4F"/>
    <a:srgbClr val="FFA200"/>
    <a:srgbClr val="00239C"/>
    <a:srgbClr val="2F7779"/>
    <a:srgbClr val="EC462E"/>
    <a:srgbClr val="FBD433"/>
    <a:srgbClr val="F6AD31"/>
    <a:srgbClr val="44A6B4"/>
    <a:srgbClr val="70AD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1"/>
    <p:restoredTop sz="88093" autoAdjust="0"/>
  </p:normalViewPr>
  <p:slideViewPr>
    <p:cSldViewPr snapToGrid="0" snapToObjects="1">
      <p:cViewPr varScale="1">
        <p:scale>
          <a:sx n="126" d="100"/>
          <a:sy n="126" d="100"/>
        </p:scale>
        <p:origin x="173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507F0-3E7D-4899-9B08-B86648D2EA96}" type="datetimeFigureOut">
              <a:rPr lang="en-US" smtClean="0"/>
              <a:t>4/8/26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582EA-8EA0-46D5-A34D-053DFA4450B9}" type="slidenum">
              <a:rPr lang="en-US" smtClean="0"/>
              <a:t>‹#›</a:t>
            </a:fld>
            <a:endParaRPr lang="en-US"/>
          </a:p>
        </p:txBody>
      </p:sp>
    </p:spTree>
    <p:extLst>
      <p:ext uri="{BB962C8B-B14F-4D97-AF65-F5344CB8AC3E}">
        <p14:creationId xmlns:p14="http://schemas.microsoft.com/office/powerpoint/2010/main" val="72389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0A7582EA-8EA0-46D5-A34D-053DFA4450B9}" type="slidenum">
              <a:rPr lang="en-US" smtClean="0"/>
              <a:t>3</a:t>
            </a:fld>
            <a:endParaRPr lang="en-US"/>
          </a:p>
        </p:txBody>
      </p:sp>
    </p:spTree>
    <p:extLst>
      <p:ext uri="{BB962C8B-B14F-4D97-AF65-F5344CB8AC3E}">
        <p14:creationId xmlns:p14="http://schemas.microsoft.com/office/powerpoint/2010/main" val="33334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D107-03A9-4BB3-9342-EBFDEDA3B8FE}"/>
              </a:ext>
            </a:extLst>
          </p:cNvPr>
          <p:cNvSpPr>
            <a:spLocks noGrp="1"/>
          </p:cNvSpPr>
          <p:nvPr>
            <p:ph type="title" hasCustomPrompt="1"/>
          </p:nvPr>
        </p:nvSpPr>
        <p:spPr>
          <a:xfrm>
            <a:off x="6095999" y="2009332"/>
            <a:ext cx="5622236" cy="985691"/>
          </a:xfrm>
        </p:spPr>
        <p:txBody>
          <a:bodyPr/>
          <a:lstStyle>
            <a:lvl1pPr>
              <a:defRPr b="0">
                <a:solidFill>
                  <a:schemeClr val="bg1"/>
                </a:solidFill>
              </a:defRPr>
            </a:lvl1pPr>
          </a:lstStyle>
          <a:p>
            <a:r>
              <a:rPr lang="en-US" dirty="0"/>
              <a:t>Presentation Big Title</a:t>
            </a:r>
          </a:p>
        </p:txBody>
      </p:sp>
      <p:sp>
        <p:nvSpPr>
          <p:cNvPr id="9" name="Text Placeholder 8">
            <a:extLst>
              <a:ext uri="{FF2B5EF4-FFF2-40B4-BE49-F238E27FC236}">
                <a16:creationId xmlns:a16="http://schemas.microsoft.com/office/drawing/2014/main" id="{50C41FC3-69E1-4750-BFAD-363B024446C7}"/>
              </a:ext>
            </a:extLst>
          </p:cNvPr>
          <p:cNvSpPr>
            <a:spLocks noGrp="1"/>
          </p:cNvSpPr>
          <p:nvPr>
            <p:ph type="body" sz="quarter" idx="10" hasCustomPrompt="1"/>
          </p:nvPr>
        </p:nvSpPr>
        <p:spPr>
          <a:xfrm>
            <a:off x="6095999" y="3215855"/>
            <a:ext cx="5622235" cy="647123"/>
          </a:xfrm>
        </p:spPr>
        <p:txBody>
          <a:bodyPr/>
          <a:lstStyle>
            <a:lvl1pPr marL="0" indent="0">
              <a:buNone/>
              <a:defRPr>
                <a:solidFill>
                  <a:schemeClr val="bg1"/>
                </a:solidFill>
                <a:latin typeface="+mj-lt"/>
              </a:defRPr>
            </a:lvl1pPr>
          </a:lstStyle>
          <a:p>
            <a:pPr lvl="0"/>
            <a:r>
              <a:rPr lang="en-US" dirty="0"/>
              <a:t>Presentation Subtitle</a:t>
            </a:r>
          </a:p>
        </p:txBody>
      </p:sp>
      <p:sp>
        <p:nvSpPr>
          <p:cNvPr id="13" name="TextBox 12">
            <a:extLst>
              <a:ext uri="{FF2B5EF4-FFF2-40B4-BE49-F238E27FC236}">
                <a16:creationId xmlns:a16="http://schemas.microsoft.com/office/drawing/2014/main" id="{70420493-8AC7-4B0E-9383-D1846759429B}"/>
              </a:ext>
            </a:extLst>
          </p:cNvPr>
          <p:cNvSpPr txBox="1"/>
          <p:nvPr userDrawn="1"/>
        </p:nvSpPr>
        <p:spPr>
          <a:xfrm>
            <a:off x="350983" y="6336147"/>
            <a:ext cx="2101601" cy="338554"/>
          </a:xfrm>
          <a:prstGeom prst="rect">
            <a:avLst/>
          </a:prstGeom>
          <a:noFill/>
        </p:spPr>
        <p:txBody>
          <a:bodyPr wrap="none" rtlCol="0">
            <a:spAutoFit/>
          </a:bodyPr>
          <a:lstStyle/>
          <a:p>
            <a:r>
              <a:rPr lang="en-US" sz="1600" dirty="0">
                <a:solidFill>
                  <a:schemeClr val="bg1"/>
                </a:solidFill>
                <a:latin typeface="+mj-lt"/>
              </a:rPr>
              <a:t>www.everymatrix.com</a:t>
            </a:r>
          </a:p>
        </p:txBody>
      </p:sp>
    </p:spTree>
    <p:extLst>
      <p:ext uri="{BB962C8B-B14F-4D97-AF65-F5344CB8AC3E}">
        <p14:creationId xmlns:p14="http://schemas.microsoft.com/office/powerpoint/2010/main" val="159220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4CAC29-60FC-4880-8A89-558846639650}"/>
              </a:ext>
            </a:extLst>
          </p:cNvPr>
          <p:cNvSpPr/>
          <p:nvPr userDrawn="1"/>
        </p:nvSpPr>
        <p:spPr>
          <a:xfrm>
            <a:off x="-15897" y="13693"/>
            <a:ext cx="12192000" cy="1027669"/>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2" name="Title 1"/>
          <p:cNvSpPr>
            <a:spLocks noGrp="1"/>
          </p:cNvSpPr>
          <p:nvPr>
            <p:ph type="title"/>
          </p:nvPr>
        </p:nvSpPr>
        <p:spPr>
          <a:xfrm>
            <a:off x="489527" y="166262"/>
            <a:ext cx="11218769" cy="875100"/>
          </a:xfrm>
        </p:spPr>
        <p:txBody>
          <a:bodyPr/>
          <a:lstStyle>
            <a:lvl1pPr>
              <a:defRPr b="0">
                <a:solidFill>
                  <a:srgbClr val="00B74F"/>
                </a:solidFill>
              </a:defRPr>
            </a:lvl1pPr>
          </a:lstStyle>
          <a:p>
            <a:r>
              <a:rPr lang="en-US" dirty="0"/>
              <a:t>Click to edit Master title</a:t>
            </a:r>
          </a:p>
        </p:txBody>
      </p:sp>
      <p:sp>
        <p:nvSpPr>
          <p:cNvPr id="3" name="Content Placeholder 2"/>
          <p:cNvSpPr>
            <a:spLocks noGrp="1"/>
          </p:cNvSpPr>
          <p:nvPr>
            <p:ph idx="1"/>
          </p:nvPr>
        </p:nvSpPr>
        <p:spPr>
          <a:xfrm>
            <a:off x="489527" y="1456171"/>
            <a:ext cx="11218769" cy="4351338"/>
          </a:xfrm>
        </p:spPr>
        <p:txBody>
          <a:bodyPr/>
          <a:lstStyle>
            <a:lvl1pPr marL="0" indent="0">
              <a:buNone/>
              <a:defRPr/>
            </a:lvl1pPr>
          </a:lstStyle>
          <a:p>
            <a:pPr lvl="0"/>
            <a:r>
              <a:rPr lang="en-US" dirty="0"/>
              <a:t>Click to edit Master text style</a:t>
            </a:r>
          </a:p>
        </p:txBody>
      </p:sp>
      <p:cxnSp>
        <p:nvCxnSpPr>
          <p:cNvPr id="7" name="Straight Connector 6">
            <a:extLst>
              <a:ext uri="{FF2B5EF4-FFF2-40B4-BE49-F238E27FC236}">
                <a16:creationId xmlns:a16="http://schemas.microsoft.com/office/drawing/2014/main" id="{ED5A48DF-D39D-4E23-9D6E-381835188EB7}"/>
              </a:ext>
            </a:extLst>
          </p:cNvPr>
          <p:cNvCxnSpPr>
            <a:cxnSpLocks/>
          </p:cNvCxnSpPr>
          <p:nvPr userDrawn="1"/>
        </p:nvCxnSpPr>
        <p:spPr>
          <a:xfrm>
            <a:off x="0" y="1066800"/>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7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5B89FB-4BC1-41C0-85E1-AA0C308908B3}"/>
              </a:ext>
            </a:extLst>
          </p:cNvPr>
          <p:cNvSpPr>
            <a:spLocks noGrp="1"/>
          </p:cNvSpPr>
          <p:nvPr>
            <p:ph type="body" sz="quarter" idx="11"/>
          </p:nvPr>
        </p:nvSpPr>
        <p:spPr>
          <a:xfrm>
            <a:off x="864402" y="2427214"/>
            <a:ext cx="6629400" cy="3337550"/>
          </a:xfrm>
        </p:spPr>
        <p:txBody>
          <a:bodyPr/>
          <a:lstStyle>
            <a:lvl1pPr marL="0" indent="0">
              <a:buNone/>
              <a:defRPr>
                <a:solidFill>
                  <a:schemeClr val="bg1"/>
                </a:solidFill>
                <a:latin typeface="Calibri Light" panose="020F0302020204030204" pitchFamily="34" charset="0"/>
                <a:cs typeface="Calibri Light" panose="020F03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
        <p:nvSpPr>
          <p:cNvPr id="8" name="Text Placeholder 7">
            <a:extLst>
              <a:ext uri="{FF2B5EF4-FFF2-40B4-BE49-F238E27FC236}">
                <a16:creationId xmlns:a16="http://schemas.microsoft.com/office/drawing/2014/main" id="{250AEA88-0373-4C4A-8DBA-8A2FC7F0DBEB}"/>
              </a:ext>
            </a:extLst>
          </p:cNvPr>
          <p:cNvSpPr>
            <a:spLocks noGrp="1"/>
          </p:cNvSpPr>
          <p:nvPr>
            <p:ph type="body" sz="quarter" idx="12" hasCustomPrompt="1"/>
          </p:nvPr>
        </p:nvSpPr>
        <p:spPr>
          <a:xfrm>
            <a:off x="864402" y="1093236"/>
            <a:ext cx="6629400" cy="914400"/>
          </a:xfrm>
        </p:spPr>
        <p:txBody>
          <a:bodyPr>
            <a:normAutofit/>
          </a:bodyPr>
          <a:lstStyle>
            <a:lvl1pPr marL="0" indent="0">
              <a:buNone/>
              <a:defRPr lang="en-US" sz="4400" b="1" kern="1200" dirty="0">
                <a:solidFill>
                  <a:schemeClr val="bg1">
                    <a:alpha val="40000"/>
                  </a:schemeClr>
                </a:solidFill>
                <a:latin typeface="Calibri" panose="020F0502020204030204" pitchFamily="34" charset="0"/>
                <a:ea typeface="+mn-ea"/>
                <a:cs typeface="Calibri" panose="020F0502020204030204" pitchFamily="34" charset="0"/>
              </a:defRPr>
            </a:lvl1pPr>
          </a:lstStyle>
          <a:p>
            <a:pPr lvl="0"/>
            <a:r>
              <a:rPr lang="en-US" dirty="0"/>
              <a:t>Section Title</a:t>
            </a:r>
          </a:p>
        </p:txBody>
      </p:sp>
    </p:spTree>
    <p:extLst>
      <p:ext uri="{BB962C8B-B14F-4D97-AF65-F5344CB8AC3E}">
        <p14:creationId xmlns:p14="http://schemas.microsoft.com/office/powerpoint/2010/main" val="98167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4CAC29-60FC-4880-8A89-558846639650}"/>
              </a:ext>
            </a:extLst>
          </p:cNvPr>
          <p:cNvSpPr/>
          <p:nvPr userDrawn="1"/>
        </p:nvSpPr>
        <p:spPr>
          <a:xfrm>
            <a:off x="-15897" y="13693"/>
            <a:ext cx="12192000" cy="1027669"/>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cs typeface="Calibri Light" panose="020F0302020204030204" pitchFamily="34" charset="0"/>
            </a:endParaRPr>
          </a:p>
        </p:txBody>
      </p:sp>
      <p:sp>
        <p:nvSpPr>
          <p:cNvPr id="3" name="Content Placeholder 2"/>
          <p:cNvSpPr>
            <a:spLocks noGrp="1"/>
          </p:cNvSpPr>
          <p:nvPr>
            <p:ph idx="1"/>
          </p:nvPr>
        </p:nvSpPr>
        <p:spPr>
          <a:xfrm>
            <a:off x="473765" y="1456171"/>
            <a:ext cx="518812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F5E74A5-DBA3-4AF1-B901-AC85572DE956}"/>
              </a:ext>
            </a:extLst>
          </p:cNvPr>
          <p:cNvSpPr>
            <a:spLocks noGrp="1"/>
          </p:cNvSpPr>
          <p:nvPr>
            <p:ph type="pic" sz="quarter" idx="10"/>
          </p:nvPr>
        </p:nvSpPr>
        <p:spPr>
          <a:xfrm>
            <a:off x="6096000" y="1456172"/>
            <a:ext cx="5622235" cy="4351338"/>
          </a:xfrm>
        </p:spPr>
        <p:txBody>
          <a:bodyPr/>
          <a:lstStyle/>
          <a:p>
            <a:endParaRPr lang="en-US"/>
          </a:p>
        </p:txBody>
      </p:sp>
      <p:cxnSp>
        <p:nvCxnSpPr>
          <p:cNvPr id="7" name="Straight Connector 6">
            <a:extLst>
              <a:ext uri="{FF2B5EF4-FFF2-40B4-BE49-F238E27FC236}">
                <a16:creationId xmlns:a16="http://schemas.microsoft.com/office/drawing/2014/main" id="{19B82601-0705-44E4-98C9-CAD87524639A}"/>
              </a:ext>
            </a:extLst>
          </p:cNvPr>
          <p:cNvCxnSpPr>
            <a:cxnSpLocks/>
          </p:cNvCxnSpPr>
          <p:nvPr userDrawn="1"/>
        </p:nvCxnSpPr>
        <p:spPr>
          <a:xfrm>
            <a:off x="0" y="1066800"/>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CDA4566-8005-4D39-B073-E3441AEC5543}"/>
              </a:ext>
            </a:extLst>
          </p:cNvPr>
          <p:cNvSpPr>
            <a:spLocks noGrp="1"/>
          </p:cNvSpPr>
          <p:nvPr>
            <p:ph type="title"/>
          </p:nvPr>
        </p:nvSpPr>
        <p:spPr>
          <a:xfrm>
            <a:off x="489527" y="166262"/>
            <a:ext cx="11218769" cy="875100"/>
          </a:xfrm>
        </p:spPr>
        <p:txBody>
          <a:bodyPr/>
          <a:lstStyle>
            <a:lvl1pPr>
              <a:defRPr b="0">
                <a:solidFill>
                  <a:srgbClr val="00B74F"/>
                </a:solidFill>
              </a:defRPr>
            </a:lvl1pPr>
          </a:lstStyle>
          <a:p>
            <a:r>
              <a:rPr lang="en-US" dirty="0"/>
              <a:t>Click to edit Master title</a:t>
            </a:r>
          </a:p>
        </p:txBody>
      </p:sp>
    </p:spTree>
    <p:extLst>
      <p:ext uri="{BB962C8B-B14F-4D97-AF65-F5344CB8AC3E}">
        <p14:creationId xmlns:p14="http://schemas.microsoft.com/office/powerpoint/2010/main" val="261005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096000" y="2112706"/>
            <a:ext cx="5591344" cy="360000"/>
          </a:xfrm>
        </p:spPr>
        <p:txBody>
          <a:bodyPr>
            <a:noAutofit/>
          </a:bodyPr>
          <a:lstStyle>
            <a:lvl1pPr marL="0" indent="0">
              <a:buNone/>
              <a:defRPr sz="3000" b="1">
                <a:solidFill>
                  <a:schemeClr val="bg1"/>
                </a:solidFill>
              </a:defRPr>
            </a:lvl1pPr>
          </a:lstStyle>
          <a:p>
            <a:pPr lvl="0"/>
            <a:r>
              <a:rPr lang="en-US" dirty="0"/>
              <a:t>Name Surname</a:t>
            </a:r>
          </a:p>
        </p:txBody>
      </p:sp>
      <p:sp>
        <p:nvSpPr>
          <p:cNvPr id="9" name="Text Placeholder 2"/>
          <p:cNvSpPr>
            <a:spLocks noGrp="1"/>
          </p:cNvSpPr>
          <p:nvPr>
            <p:ph type="body" sz="quarter" idx="11" hasCustomPrompt="1"/>
          </p:nvPr>
        </p:nvSpPr>
        <p:spPr>
          <a:xfrm>
            <a:off x="6097071" y="2603207"/>
            <a:ext cx="5591346" cy="360000"/>
          </a:xfrm>
        </p:spPr>
        <p:txBody>
          <a:bodyPr>
            <a:normAutofit/>
          </a:bodyPr>
          <a:lstStyle>
            <a:lvl1pPr marL="0" indent="0">
              <a:buNone/>
              <a:defRPr sz="2000" b="0" i="0">
                <a:solidFill>
                  <a:schemeClr val="bg1">
                    <a:alpha val="50000"/>
                  </a:schemeClr>
                </a:solidFill>
              </a:defRPr>
            </a:lvl1pPr>
          </a:lstStyle>
          <a:p>
            <a:pPr lvl="0"/>
            <a:r>
              <a:rPr lang="en-US" dirty="0"/>
              <a:t>Function</a:t>
            </a:r>
          </a:p>
        </p:txBody>
      </p:sp>
      <p:sp>
        <p:nvSpPr>
          <p:cNvPr id="10" name="Text Placeholder 2"/>
          <p:cNvSpPr>
            <a:spLocks noGrp="1"/>
          </p:cNvSpPr>
          <p:nvPr>
            <p:ph type="body" sz="quarter" idx="12" hasCustomPrompt="1"/>
          </p:nvPr>
        </p:nvSpPr>
        <p:spPr>
          <a:xfrm>
            <a:off x="6097072" y="3257412"/>
            <a:ext cx="5591344" cy="360000"/>
          </a:xfrm>
        </p:spPr>
        <p:txBody>
          <a:bodyPr>
            <a:normAutofit/>
          </a:bodyPr>
          <a:lstStyle>
            <a:lvl1pPr marL="0" indent="0">
              <a:buNone/>
              <a:defRPr sz="2000" b="0" i="0" baseline="0">
                <a:solidFill>
                  <a:schemeClr val="bg1"/>
                </a:solidFill>
              </a:defRPr>
            </a:lvl1pPr>
          </a:lstStyle>
          <a:p>
            <a:pPr lvl="0"/>
            <a:r>
              <a:rPr lang="en-US" dirty="0"/>
              <a:t>+40 123 456 789</a:t>
            </a:r>
            <a:br>
              <a:rPr lang="en-US" dirty="0"/>
            </a:br>
            <a:endParaRPr lang="en-US" dirty="0"/>
          </a:p>
        </p:txBody>
      </p:sp>
      <p:sp>
        <p:nvSpPr>
          <p:cNvPr id="11" name="Text Placeholder 2"/>
          <p:cNvSpPr>
            <a:spLocks noGrp="1"/>
          </p:cNvSpPr>
          <p:nvPr>
            <p:ph type="body" sz="quarter" idx="13" hasCustomPrompt="1"/>
          </p:nvPr>
        </p:nvSpPr>
        <p:spPr>
          <a:xfrm>
            <a:off x="6097071" y="3617412"/>
            <a:ext cx="5590081" cy="360000"/>
          </a:xfrm>
        </p:spPr>
        <p:txBody>
          <a:bodyPr>
            <a:normAutofit/>
          </a:bodyPr>
          <a:lstStyle>
            <a:lvl1pPr marL="0" indent="0">
              <a:buNone/>
              <a:defRPr sz="2000" b="0" i="0" baseline="0">
                <a:solidFill>
                  <a:schemeClr val="bg1"/>
                </a:solidFill>
              </a:defRPr>
            </a:lvl1pPr>
          </a:lstStyle>
          <a:p>
            <a:pPr lvl="0"/>
            <a:r>
              <a:rPr lang="en-US" dirty="0" err="1"/>
              <a:t>name.surname@everymatrix.com</a:t>
            </a:r>
            <a:endParaRPr lang="en-US" dirty="0"/>
          </a:p>
        </p:txBody>
      </p:sp>
      <p:sp>
        <p:nvSpPr>
          <p:cNvPr id="16" name="TextBox 15">
            <a:extLst>
              <a:ext uri="{FF2B5EF4-FFF2-40B4-BE49-F238E27FC236}">
                <a16:creationId xmlns:a16="http://schemas.microsoft.com/office/drawing/2014/main" id="{73455225-0F94-405B-BD5C-CC70EFFB2A51}"/>
              </a:ext>
            </a:extLst>
          </p:cNvPr>
          <p:cNvSpPr txBox="1"/>
          <p:nvPr userDrawn="1"/>
        </p:nvSpPr>
        <p:spPr>
          <a:xfrm>
            <a:off x="350983" y="6336147"/>
            <a:ext cx="2150460" cy="338554"/>
          </a:xfrm>
          <a:prstGeom prst="rect">
            <a:avLst/>
          </a:prstGeom>
          <a:noFill/>
        </p:spPr>
        <p:txBody>
          <a:bodyPr wrap="none" rtlCol="0">
            <a:spAutoFit/>
          </a:bodyPr>
          <a:lstStyle/>
          <a:p>
            <a:r>
              <a:rPr lang="en-US" sz="1600" kern="1200" dirty="0">
                <a:solidFill>
                  <a:schemeClr val="bg1"/>
                </a:solidFill>
                <a:latin typeface="+mn-lt"/>
                <a:ea typeface="+mn-ea"/>
                <a:cs typeface="+mn-cs"/>
              </a:rPr>
              <a:t>www.everymatrix.com</a:t>
            </a:r>
          </a:p>
        </p:txBody>
      </p:sp>
    </p:spTree>
    <p:extLst>
      <p:ext uri="{BB962C8B-B14F-4D97-AF65-F5344CB8AC3E}">
        <p14:creationId xmlns:p14="http://schemas.microsoft.com/office/powerpoint/2010/main" val="189189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3455225-0F94-405B-BD5C-CC70EFFB2A51}"/>
              </a:ext>
            </a:extLst>
          </p:cNvPr>
          <p:cNvSpPr txBox="1"/>
          <p:nvPr userDrawn="1"/>
        </p:nvSpPr>
        <p:spPr>
          <a:xfrm>
            <a:off x="350983" y="6336147"/>
            <a:ext cx="2150460" cy="338554"/>
          </a:xfrm>
          <a:prstGeom prst="rect">
            <a:avLst/>
          </a:prstGeom>
          <a:noFill/>
        </p:spPr>
        <p:txBody>
          <a:bodyPr wrap="none" rtlCol="0">
            <a:spAutoFit/>
          </a:bodyPr>
          <a:lstStyle/>
          <a:p>
            <a:r>
              <a:rPr lang="en-US" sz="1600" kern="1200" dirty="0">
                <a:solidFill>
                  <a:schemeClr val="bg1"/>
                </a:solidFill>
                <a:latin typeface="+mn-lt"/>
                <a:ea typeface="+mn-ea"/>
                <a:cs typeface="+mn-cs"/>
              </a:rPr>
              <a:t>www.everymatrix.com</a:t>
            </a:r>
          </a:p>
        </p:txBody>
      </p:sp>
      <p:sp>
        <p:nvSpPr>
          <p:cNvPr id="2" name="TextBox 1">
            <a:extLst>
              <a:ext uri="{FF2B5EF4-FFF2-40B4-BE49-F238E27FC236}">
                <a16:creationId xmlns:a16="http://schemas.microsoft.com/office/drawing/2014/main" id="{A354C4C2-8BAC-492E-9032-B83CEAA28814}"/>
              </a:ext>
            </a:extLst>
          </p:cNvPr>
          <p:cNvSpPr txBox="1"/>
          <p:nvPr userDrawn="1"/>
        </p:nvSpPr>
        <p:spPr>
          <a:xfrm>
            <a:off x="6003637" y="2168225"/>
            <a:ext cx="4257384" cy="646331"/>
          </a:xfrm>
          <a:prstGeom prst="rect">
            <a:avLst/>
          </a:prstGeom>
          <a:noFill/>
        </p:spPr>
        <p:txBody>
          <a:bodyPr wrap="none" rtlCol="0">
            <a:spAutoFit/>
          </a:bodyPr>
          <a:lstStyle/>
          <a:p>
            <a:r>
              <a:rPr lang="en-US" sz="3600" dirty="0">
                <a:solidFill>
                  <a:schemeClr val="bg1"/>
                </a:solidFill>
                <a:latin typeface="Calibri Light" panose="020F0302020204030204" pitchFamily="34" charset="0"/>
                <a:cs typeface="Calibri Light" panose="020F0302020204030204" pitchFamily="34" charset="0"/>
              </a:rPr>
              <a:t>Everything is possible.</a:t>
            </a:r>
          </a:p>
        </p:txBody>
      </p:sp>
      <p:sp>
        <p:nvSpPr>
          <p:cNvPr id="3" name="TextBox 2">
            <a:extLst>
              <a:ext uri="{FF2B5EF4-FFF2-40B4-BE49-F238E27FC236}">
                <a16:creationId xmlns:a16="http://schemas.microsoft.com/office/drawing/2014/main" id="{83105112-46D5-45CF-B375-6AB7F4478455}"/>
              </a:ext>
            </a:extLst>
          </p:cNvPr>
          <p:cNvSpPr txBox="1"/>
          <p:nvPr userDrawn="1"/>
        </p:nvSpPr>
        <p:spPr>
          <a:xfrm>
            <a:off x="6003637" y="3028960"/>
            <a:ext cx="496916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solidFill>
                  <a:schemeClr val="bg1"/>
                </a:solidFill>
              </a:rPr>
              <a:t>EveryMatrix</a:t>
            </a:r>
            <a:r>
              <a:rPr lang="en-US" b="0" dirty="0">
                <a:solidFill>
                  <a:schemeClr val="bg1"/>
                </a:solidFill>
              </a:rPr>
              <a:t> is always committed to delivering the best B2B software solutions to leading operators. The key for us as a true B2B software provider is to help gaming operators implement bold ideas and unleash their unlimited creativity.</a:t>
            </a:r>
          </a:p>
        </p:txBody>
      </p:sp>
    </p:spTree>
    <p:extLst>
      <p:ext uri="{BB962C8B-B14F-4D97-AF65-F5344CB8AC3E}">
        <p14:creationId xmlns:p14="http://schemas.microsoft.com/office/powerpoint/2010/main" val="389719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1814" y="365125"/>
            <a:ext cx="8551985" cy="1325563"/>
          </a:xfrm>
          <a:prstGeom prst="rect">
            <a:avLst/>
          </a:prstGeom>
        </p:spPr>
        <p:txBody>
          <a:bodyPr vert="horz" lIns="91440" tIns="45720" rIns="91440" bIns="45720" rtlCol="0" anchor="ctr">
            <a:normAutofit/>
          </a:bodyPr>
          <a:lstStyle/>
          <a:p>
            <a:pPr marL="0" lvl="0" algn="l" defTabSz="914400" rtl="0" eaLnBrk="1" latinLnBrk="0" hangingPunct="1">
              <a:lnSpc>
                <a:spcPct val="90000"/>
              </a:lnSpc>
              <a:spcBef>
                <a:spcPct val="0"/>
              </a:spcBef>
              <a:buNone/>
              <a:defRPr/>
            </a:pPr>
            <a:r>
              <a:rPr lang="en-US" dirty="0"/>
              <a:t>Click to edit Master title style</a:t>
            </a:r>
          </a:p>
        </p:txBody>
      </p:sp>
      <p:sp>
        <p:nvSpPr>
          <p:cNvPr id="3" name="Text Placeholder 2"/>
          <p:cNvSpPr>
            <a:spLocks noGrp="1"/>
          </p:cNvSpPr>
          <p:nvPr>
            <p:ph type="body" idx="1"/>
          </p:nvPr>
        </p:nvSpPr>
        <p:spPr>
          <a:xfrm>
            <a:off x="2801814" y="1825625"/>
            <a:ext cx="855198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669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3" r:id="rId5"/>
    <p:sldLayoutId id="2147483656" r:id="rId6"/>
  </p:sldLayoutIdLst>
  <p:txStyles>
    <p:titleStyle>
      <a:lvl1pPr algn="l" defTabSz="914400" rtl="0" eaLnBrk="1" latinLnBrk="0" hangingPunct="1">
        <a:lnSpc>
          <a:spcPct val="90000"/>
        </a:lnSpc>
        <a:spcBef>
          <a:spcPct val="0"/>
        </a:spcBef>
        <a:buNone/>
        <a:defRPr lang="en-US" sz="4400" b="0" kern="1200" dirty="0">
          <a:solidFill>
            <a:srgbClr val="00B74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etric" charset="0"/>
          <a:cs typeface="Metr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etric" charset="0"/>
          <a:cs typeface="Metr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etric" charset="0"/>
          <a:cs typeface="Metr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etric" charset="0"/>
          <a:cs typeface="Metr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etric" charset="0"/>
          <a:cs typeface="Metr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B463A-3409-4830-BF64-3271FB6DB650}"/>
              </a:ext>
            </a:extLst>
          </p:cNvPr>
          <p:cNvSpPr>
            <a:spLocks noGrp="1"/>
          </p:cNvSpPr>
          <p:nvPr>
            <p:ph type="title"/>
          </p:nvPr>
        </p:nvSpPr>
        <p:spPr/>
        <p:txBody>
          <a:bodyPr>
            <a:normAutofit fontScale="90000"/>
          </a:bodyPr>
          <a:lstStyle/>
          <a:p>
            <a:r>
              <a:rPr lang="en-US" b="1" dirty="0">
                <a:latin typeface="+mn-lt"/>
              </a:rPr>
              <a:t>Safer Gambling Annual Report 2025</a:t>
            </a:r>
          </a:p>
        </p:txBody>
      </p:sp>
      <p:sp>
        <p:nvSpPr>
          <p:cNvPr id="5" name="Text Placeholder 4">
            <a:extLst>
              <a:ext uri="{FF2B5EF4-FFF2-40B4-BE49-F238E27FC236}">
                <a16:creationId xmlns:a16="http://schemas.microsoft.com/office/drawing/2014/main" id="{2EE39411-FFDB-4D22-B784-0459CDDB0A7D}"/>
              </a:ext>
            </a:extLst>
          </p:cNvPr>
          <p:cNvSpPr>
            <a:spLocks noGrp="1"/>
          </p:cNvSpPr>
          <p:nvPr>
            <p:ph type="body" sz="quarter" idx="10"/>
          </p:nvPr>
        </p:nvSpPr>
        <p:spPr/>
        <p:txBody>
          <a:bodyPr>
            <a:normAutofit/>
          </a:bodyPr>
          <a:lstStyle/>
          <a:p>
            <a:r>
              <a:rPr lang="en-US" sz="2000" dirty="0">
                <a:latin typeface="+mn-lt"/>
              </a:rPr>
              <a:t>March 2026</a:t>
            </a:r>
          </a:p>
        </p:txBody>
      </p:sp>
    </p:spTree>
    <p:extLst>
      <p:ext uri="{BB962C8B-B14F-4D97-AF65-F5344CB8AC3E}">
        <p14:creationId xmlns:p14="http://schemas.microsoft.com/office/powerpoint/2010/main" val="233075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3B36D0-2C72-4A23-B5DC-7AC1F5512361}"/>
              </a:ext>
            </a:extLst>
          </p:cNvPr>
          <p:cNvSpPr>
            <a:spLocks noGrp="1"/>
          </p:cNvSpPr>
          <p:nvPr>
            <p:ph type="body" sz="quarter" idx="11"/>
          </p:nvPr>
        </p:nvSpPr>
        <p:spPr>
          <a:xfrm>
            <a:off x="864402" y="2007636"/>
            <a:ext cx="5526566" cy="3337550"/>
          </a:xfrm>
        </p:spPr>
        <p:txBody>
          <a:bodyPr>
            <a:normAutofit lnSpcReduction="10000"/>
          </a:bodyPr>
          <a:lstStyle/>
          <a:p>
            <a:r>
              <a:rPr lang="en-US" sz="1400" dirty="0">
                <a:latin typeface="Arial" panose="020B0604020202020204" pitchFamily="34" charset="0"/>
                <a:cs typeface="Arial" panose="020B0604020202020204" pitchFamily="34" charset="0"/>
              </a:rPr>
              <a:t>We </a:t>
            </a: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the significant impact that gambling related harm can have on individuals, families, and communities. As a B2B provider, EveryMatrix operates at the heart of a fast evolving digital entertainment ecosystem. That brings both opportunity and responsibility, and it is why we are committed to upholding the highest standards of player welfare and safer gambling.</a:t>
            </a:r>
          </a:p>
          <a:p>
            <a:r>
              <a:rPr lang="en-US" sz="1400" dirty="0">
                <a:latin typeface="Arial" panose="020B0604020202020204" pitchFamily="34" charset="0"/>
                <a:cs typeface="Arial" panose="020B0604020202020204" pitchFamily="34" charset="0"/>
              </a:rPr>
              <a:t>This report sets out our Safer Gambling framework and </a:t>
            </a:r>
            <a:r>
              <a:rPr lang="en-US" sz="1400" dirty="0" err="1">
                <a:latin typeface="Arial" panose="020B0604020202020204" pitchFamily="34" charset="0"/>
                <a:cs typeface="Arial" panose="020B0604020202020204" pitchFamily="34" charset="0"/>
              </a:rPr>
              <a:t>summarises</a:t>
            </a:r>
            <a:r>
              <a:rPr lang="en-US" sz="1400" dirty="0">
                <a:latin typeface="Arial" panose="020B0604020202020204" pitchFamily="34" charset="0"/>
                <a:cs typeface="Arial" panose="020B0604020202020204" pitchFamily="34" charset="0"/>
              </a:rPr>
              <a:t> the progress we made across 2025. It reflects our continued focus on strengthening partnerships, embedding safer gambling principles across our products and services, and using technology to support safer play in a practical, measurable way.</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remain committed to continuous improvement, transparency, and collaboration with our customers and stakeholders. For further information, please visit the dedicated Safer Gambling section on our website.</a:t>
            </a:r>
          </a:p>
        </p:txBody>
      </p:sp>
      <p:sp>
        <p:nvSpPr>
          <p:cNvPr id="4" name="Text Placeholder 3">
            <a:extLst>
              <a:ext uri="{FF2B5EF4-FFF2-40B4-BE49-F238E27FC236}">
                <a16:creationId xmlns:a16="http://schemas.microsoft.com/office/drawing/2014/main" id="{36B7DCA5-4D76-4ACE-A62B-EF6A78B0F228}"/>
              </a:ext>
            </a:extLst>
          </p:cNvPr>
          <p:cNvSpPr>
            <a:spLocks noGrp="1"/>
          </p:cNvSpPr>
          <p:nvPr>
            <p:ph type="body" sz="quarter" idx="12"/>
          </p:nvPr>
        </p:nvSpPr>
        <p:spPr/>
        <p:txBody>
          <a:bodyPr/>
          <a:lstStyle/>
          <a:p>
            <a:r>
              <a:rPr lang="en-US" dirty="0"/>
              <a:t>Foreword</a:t>
            </a:r>
          </a:p>
        </p:txBody>
      </p:sp>
    </p:spTree>
    <p:extLst>
      <p:ext uri="{BB962C8B-B14F-4D97-AF65-F5344CB8AC3E}">
        <p14:creationId xmlns:p14="http://schemas.microsoft.com/office/powerpoint/2010/main" val="211466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113659-2108-F31D-8669-E9683EEA5DB8}"/>
              </a:ext>
            </a:extLst>
          </p:cNvPr>
          <p:cNvSpPr/>
          <p:nvPr/>
        </p:nvSpPr>
        <p:spPr>
          <a:xfrm>
            <a:off x="1209632" y="898361"/>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01</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7BCCA2A-9C10-77F7-0CB5-8C9B976F3525}"/>
              </a:ext>
            </a:extLst>
          </p:cNvPr>
          <p:cNvSpPr>
            <a:spLocks noGrp="1"/>
          </p:cNvSpPr>
          <p:nvPr>
            <p:ph type="title"/>
          </p:nvPr>
        </p:nvSpPr>
        <p:spPr>
          <a:xfrm>
            <a:off x="489527" y="166262"/>
            <a:ext cx="11486163" cy="875100"/>
          </a:xfrm>
        </p:spPr>
        <p:txBody>
          <a:bodyPr/>
          <a:lstStyle/>
          <a:p>
            <a:r>
              <a:rPr lang="en-US" b="1" dirty="0">
                <a:latin typeface="Arial" panose="020B0604020202020204" pitchFamily="34" charset="0"/>
                <a:cs typeface="Arial" panose="020B0604020202020204" pitchFamily="34" charset="0"/>
              </a:rPr>
              <a:t>Our Framework</a:t>
            </a:r>
            <a:endParaRPr lang="en-MT"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E5C9DC-F9F2-3557-C538-41D61F4B6E1E}"/>
              </a:ext>
            </a:extLst>
          </p:cNvPr>
          <p:cNvSpPr txBox="1"/>
          <p:nvPr/>
        </p:nvSpPr>
        <p:spPr>
          <a:xfrm>
            <a:off x="496881" y="1336119"/>
            <a:ext cx="2485165" cy="2092881"/>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COMPLIANCE </a:t>
            </a:r>
          </a:p>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robust framework for evidencing alignment with safer gambling standards and regulatory expectations, supporting client due diligence, audit preparedness, and the effective, responsible delivery of safer gambling measures.</a:t>
            </a:r>
          </a:p>
        </p:txBody>
      </p:sp>
      <p:sp>
        <p:nvSpPr>
          <p:cNvPr id="6" name="TextBox 5">
            <a:extLst>
              <a:ext uri="{FF2B5EF4-FFF2-40B4-BE49-F238E27FC236}">
                <a16:creationId xmlns:a16="http://schemas.microsoft.com/office/drawing/2014/main" id="{9CBA6885-A5B9-2ACC-2E2F-FE2AE9554929}"/>
              </a:ext>
            </a:extLst>
          </p:cNvPr>
          <p:cNvSpPr txBox="1"/>
          <p:nvPr/>
        </p:nvSpPr>
        <p:spPr>
          <a:xfrm>
            <a:off x="3480142" y="1373560"/>
            <a:ext cx="2384257" cy="2123658"/>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EMPLOYEE PROGRAM</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structured program designed to ensure that all relevant employees are equipped to apply Safer Gambling principles consistently, confidently, and effectively through dedicated training and ongoing support.</a:t>
            </a:r>
          </a:p>
        </p:txBody>
      </p:sp>
      <p:sp>
        <p:nvSpPr>
          <p:cNvPr id="7" name="TextBox 6">
            <a:extLst>
              <a:ext uri="{FF2B5EF4-FFF2-40B4-BE49-F238E27FC236}">
                <a16:creationId xmlns:a16="http://schemas.microsoft.com/office/drawing/2014/main" id="{442AB759-3F5A-FE6F-C7F6-51D80989FC7E}"/>
              </a:ext>
            </a:extLst>
          </p:cNvPr>
          <p:cNvSpPr txBox="1"/>
          <p:nvPr/>
        </p:nvSpPr>
        <p:spPr>
          <a:xfrm>
            <a:off x="6313337" y="1342228"/>
            <a:ext cx="2247089" cy="2308324"/>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CLIENT AWARENESS</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Ensuring that clients are well informed about the Safer Gambling features and functionalities of our products and services, so they can communicate these clearly, accurately, and effectively to players.</a:t>
            </a:r>
          </a:p>
        </p:txBody>
      </p:sp>
      <p:sp>
        <p:nvSpPr>
          <p:cNvPr id="8" name="TextBox 7">
            <a:extLst>
              <a:ext uri="{FF2B5EF4-FFF2-40B4-BE49-F238E27FC236}">
                <a16:creationId xmlns:a16="http://schemas.microsoft.com/office/drawing/2014/main" id="{CD859EB5-F5C3-6E70-24FC-E7347018C6E2}"/>
              </a:ext>
            </a:extLst>
          </p:cNvPr>
          <p:cNvSpPr txBox="1"/>
          <p:nvPr/>
        </p:nvSpPr>
        <p:spPr>
          <a:xfrm>
            <a:off x="9095365" y="1633576"/>
            <a:ext cx="2247089" cy="1877437"/>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SAFER BY DESIGN</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proactive and evidence-led approach to ensuring safer gambling considerations are embedded in the design, selection, and introduction of new lottery and gaming products.</a:t>
            </a:r>
          </a:p>
        </p:txBody>
      </p:sp>
      <p:sp>
        <p:nvSpPr>
          <p:cNvPr id="9" name="TextBox 8">
            <a:extLst>
              <a:ext uri="{FF2B5EF4-FFF2-40B4-BE49-F238E27FC236}">
                <a16:creationId xmlns:a16="http://schemas.microsoft.com/office/drawing/2014/main" id="{D57EE44B-7C6E-C739-9CE8-782563C09422}"/>
              </a:ext>
            </a:extLst>
          </p:cNvPr>
          <p:cNvSpPr txBox="1"/>
          <p:nvPr/>
        </p:nvSpPr>
        <p:spPr>
          <a:xfrm>
            <a:off x="375920" y="4020647"/>
            <a:ext cx="2675321" cy="1938992"/>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REMOTE GAMING CHANNELS </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robust framework to ensure that interactive remote gaming platforms are designed and operated with appropriate safeguards that enhance player protection and support safer gambling.</a:t>
            </a:r>
          </a:p>
        </p:txBody>
      </p:sp>
      <p:sp>
        <p:nvSpPr>
          <p:cNvPr id="10" name="TextBox 9">
            <a:extLst>
              <a:ext uri="{FF2B5EF4-FFF2-40B4-BE49-F238E27FC236}">
                <a16:creationId xmlns:a16="http://schemas.microsoft.com/office/drawing/2014/main" id="{4E554F7C-00B9-16B6-F4D8-F96E703DE1B1}"/>
              </a:ext>
            </a:extLst>
          </p:cNvPr>
          <p:cNvSpPr txBox="1"/>
          <p:nvPr/>
        </p:nvSpPr>
        <p:spPr>
          <a:xfrm>
            <a:off x="3583021" y="4014082"/>
            <a:ext cx="2247089" cy="2123658"/>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MARKETING AND ADVERTISING</a:t>
            </a:r>
          </a:p>
          <a:p>
            <a:endParaRPr lang="en-US" sz="1600" b="1" dirty="0">
              <a:solidFill>
                <a:srgbClr val="00B74F"/>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structured approach to supporting responsible marketing and communications practices, while ensuring alignment with regulatory codes and continuous improvement.</a:t>
            </a:r>
          </a:p>
        </p:txBody>
      </p:sp>
      <p:sp>
        <p:nvSpPr>
          <p:cNvPr id="11" name="TextBox 10">
            <a:extLst>
              <a:ext uri="{FF2B5EF4-FFF2-40B4-BE49-F238E27FC236}">
                <a16:creationId xmlns:a16="http://schemas.microsoft.com/office/drawing/2014/main" id="{E8AF17CC-987F-DEE6-BD78-9697E5D2FA4A}"/>
              </a:ext>
            </a:extLst>
          </p:cNvPr>
          <p:cNvSpPr txBox="1"/>
          <p:nvPr/>
        </p:nvSpPr>
        <p:spPr>
          <a:xfrm>
            <a:off x="6407284" y="4014082"/>
            <a:ext cx="2247089" cy="1754326"/>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STAKEHOLDER ENGAGEMENT</a:t>
            </a:r>
          </a:p>
          <a:p>
            <a:endParaRPr lang="en-US" sz="1600" b="1" dirty="0">
              <a:solidFill>
                <a:srgbClr val="00B74F"/>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Ensuring key stakeholders across the company are actively involved in safer gambling decision-making and programme development.</a:t>
            </a:r>
          </a:p>
        </p:txBody>
      </p:sp>
      <p:sp>
        <p:nvSpPr>
          <p:cNvPr id="12" name="TextBox 11">
            <a:extLst>
              <a:ext uri="{FF2B5EF4-FFF2-40B4-BE49-F238E27FC236}">
                <a16:creationId xmlns:a16="http://schemas.microsoft.com/office/drawing/2014/main" id="{B5152F69-99ED-C381-FE6C-E9203AAE76DB}"/>
              </a:ext>
            </a:extLst>
          </p:cNvPr>
          <p:cNvSpPr txBox="1"/>
          <p:nvPr/>
        </p:nvSpPr>
        <p:spPr>
          <a:xfrm>
            <a:off x="9186153" y="4282192"/>
            <a:ext cx="2247089" cy="2123658"/>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REPORTING AND MEASUREMENT</a:t>
            </a:r>
          </a:p>
          <a:p>
            <a:endParaRPr lang="en-US" sz="1600" b="1" dirty="0">
              <a:solidFill>
                <a:srgbClr val="00B74F"/>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Ongoing measurement and reporting of the organisation’s safer gambling commitments, actions, and progress to relevant internal and external stakeholders</a:t>
            </a:r>
          </a:p>
          <a:p>
            <a:r>
              <a:rPr lang="en-US" sz="12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88FF17E-9CE7-EC12-B2C7-64F275348812}"/>
              </a:ext>
            </a:extLst>
          </p:cNvPr>
          <p:cNvSpPr/>
          <p:nvPr/>
        </p:nvSpPr>
        <p:spPr>
          <a:xfrm>
            <a:off x="4450266" y="992874"/>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02</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5773DB-48CD-71CE-01F6-5FB60FF5CC02}"/>
              </a:ext>
            </a:extLst>
          </p:cNvPr>
          <p:cNvSpPr/>
          <p:nvPr/>
        </p:nvSpPr>
        <p:spPr>
          <a:xfrm>
            <a:off x="7220689" y="1056858"/>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03</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F9A8364-F72B-F751-E474-ADE71EF7B17C}"/>
              </a:ext>
            </a:extLst>
          </p:cNvPr>
          <p:cNvSpPr/>
          <p:nvPr/>
        </p:nvSpPr>
        <p:spPr>
          <a:xfrm>
            <a:off x="10411062" y="1186578"/>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04</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C5C1BF-F155-D13D-3E7C-DD6050E5FE18}"/>
              </a:ext>
            </a:extLst>
          </p:cNvPr>
          <p:cNvSpPr/>
          <p:nvPr/>
        </p:nvSpPr>
        <p:spPr>
          <a:xfrm>
            <a:off x="1209632" y="3044977"/>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a:t>
            </a:r>
            <a:r>
              <a:rPr lang="en-US" sz="8000" b="1" dirty="0">
                <a:ln w="12700">
                  <a:noFill/>
                  <a:prstDash val="solid"/>
                </a:ln>
                <a:solidFill>
                  <a:schemeClr val="tx1">
                    <a:alpha val="10000"/>
                  </a:schemeClr>
                </a:solidFill>
                <a:latin typeface="Arial" panose="020B0604020202020204" pitchFamily="34" charset="0"/>
                <a:cs typeface="Arial" panose="020B0604020202020204" pitchFamily="34" charset="0"/>
              </a:rPr>
              <a:t>5</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139048C-33F2-27C0-4F46-A07A671C5A20}"/>
              </a:ext>
            </a:extLst>
          </p:cNvPr>
          <p:cNvSpPr/>
          <p:nvPr/>
        </p:nvSpPr>
        <p:spPr>
          <a:xfrm>
            <a:off x="3994301" y="2958753"/>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06</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48C174D-E1AD-CC6A-30E7-BC88410477BB}"/>
              </a:ext>
            </a:extLst>
          </p:cNvPr>
          <p:cNvSpPr/>
          <p:nvPr/>
        </p:nvSpPr>
        <p:spPr>
          <a:xfrm>
            <a:off x="6769302" y="3107357"/>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07</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440DEBB-11E4-0736-F806-CB722F54AC03}"/>
              </a:ext>
            </a:extLst>
          </p:cNvPr>
          <p:cNvSpPr/>
          <p:nvPr/>
        </p:nvSpPr>
        <p:spPr>
          <a:xfrm>
            <a:off x="9544303" y="3111153"/>
            <a:ext cx="1326004" cy="1323439"/>
          </a:xfrm>
          <a:prstGeom prst="rect">
            <a:avLst/>
          </a:prstGeom>
          <a:noFill/>
        </p:spPr>
        <p:txBody>
          <a:bodyPr wrap="none" lIns="91440" tIns="45720" rIns="91440" bIns="45720">
            <a:spAutoFit/>
          </a:bodyPr>
          <a:lstStyle/>
          <a:p>
            <a:pPr algn="ctr"/>
            <a:r>
              <a:rPr lang="en-US" sz="80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rPr>
              <a:t>08</a:t>
            </a:r>
            <a:endParaRPr lang="en-US" sz="5400" b="1" cap="none" spc="0" dirty="0">
              <a:ln w="12700">
                <a:noFill/>
                <a:prstDash val="solid"/>
              </a:ln>
              <a:solidFill>
                <a:schemeClr val="tx1">
                  <a:alpha val="10000"/>
                </a:schemeClr>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00D0454-978B-C92F-8337-209585F8221F}"/>
              </a:ext>
            </a:extLst>
          </p:cNvPr>
          <p:cNvSpPr txBox="1"/>
          <p:nvPr/>
        </p:nvSpPr>
        <p:spPr>
          <a:xfrm>
            <a:off x="4807974" y="311478"/>
            <a:ext cx="7167716" cy="600164"/>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As proud members of the World Lottery Association (‘WLA’) we are committed to maintaining corporate social responsibility standards and a safer gaming framework. The broad categories of commitments and actions that we undertake to foster a safer gambling environment are in line with the WLA framework as follows:</a:t>
            </a:r>
            <a:endParaRPr lang="en-M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4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AEA5C9-E902-EC78-01BE-9C18B0AC36EF}"/>
              </a:ext>
            </a:extLst>
          </p:cNvPr>
          <p:cNvSpPr>
            <a:spLocks noGrp="1"/>
          </p:cNvSpPr>
          <p:nvPr>
            <p:ph type="title"/>
          </p:nvPr>
        </p:nvSpPr>
        <p:spPr>
          <a:xfrm>
            <a:off x="489527" y="166262"/>
            <a:ext cx="11218769" cy="875100"/>
          </a:xfrm>
        </p:spPr>
        <p:txBody>
          <a:bodyPr/>
          <a:lstStyle/>
          <a:p>
            <a:r>
              <a:rPr lang="en-US" b="1" dirty="0">
                <a:latin typeface="Arial" panose="020B0604020202020204" pitchFamily="34" charset="0"/>
                <a:cs typeface="Arial" panose="020B0604020202020204" pitchFamily="34" charset="0"/>
              </a:rPr>
              <a:t>Our Achievements 2025</a:t>
            </a:r>
            <a:endParaRPr lang="en-MT"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165BDC-0B2D-4B0A-5458-E95BB1C50BC4}"/>
              </a:ext>
            </a:extLst>
          </p:cNvPr>
          <p:cNvSpPr txBox="1"/>
          <p:nvPr/>
        </p:nvSpPr>
        <p:spPr>
          <a:xfrm>
            <a:off x="678505" y="1645476"/>
            <a:ext cx="4321512" cy="1600438"/>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STRENGTHENED PARTNERSHIPS</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Sponsored the </a:t>
            </a:r>
            <a:r>
              <a:rPr lang="en-US" sz="1200" dirty="0" err="1">
                <a:latin typeface="Arial" panose="020B0604020202020204" pitchFamily="34" charset="0"/>
                <a:cs typeface="Arial" panose="020B0604020202020204" pitchFamily="34" charset="0"/>
              </a:rPr>
              <a:t>localisation</a:t>
            </a:r>
            <a:r>
              <a:rPr lang="en-US" sz="1200" dirty="0">
                <a:latin typeface="Arial" panose="020B0604020202020204" pitchFamily="34" charset="0"/>
                <a:cs typeface="Arial" panose="020B0604020202020204" pitchFamily="34" charset="0"/>
              </a:rPr>
              <a:t> of BetBlocker software into Greek, enhancing accessibility for harm minimization tools  for players in Greece.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EveryMatrix is licensed believes that supporting accessibility to harm </a:t>
            </a:r>
            <a:r>
              <a:rPr lang="en-US" sz="1200" dirty="0" err="1">
                <a:latin typeface="Arial" panose="020B0604020202020204" pitchFamily="34" charset="0"/>
                <a:cs typeface="Arial" panose="020B0604020202020204" pitchFamily="34" charset="0"/>
              </a:rPr>
              <a:t>minimisation</a:t>
            </a:r>
            <a:r>
              <a:rPr lang="en-US" sz="1200" dirty="0">
                <a:latin typeface="Arial" panose="020B0604020202020204" pitchFamily="34" charset="0"/>
                <a:cs typeface="Arial" panose="020B0604020202020204" pitchFamily="34" charset="0"/>
              </a:rPr>
              <a:t> tools promotes long term sustainability.  </a:t>
            </a:r>
            <a:endParaRPr lang="en-MT"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38F278-B81B-AD8C-5DE1-22FEAB678303}"/>
              </a:ext>
            </a:extLst>
          </p:cNvPr>
          <p:cNvSpPr txBox="1"/>
          <p:nvPr/>
        </p:nvSpPr>
        <p:spPr>
          <a:xfrm>
            <a:off x="670626" y="3429000"/>
            <a:ext cx="4321512" cy="1384995"/>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INCREASED CHARITABLE CONTRIBUTIONS</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Expanded donations by 20% to gambling harm minimization charities, including </a:t>
            </a:r>
            <a:r>
              <a:rPr lang="en-US" sz="1200" dirty="0" err="1">
                <a:latin typeface="Arial" panose="020B0604020202020204" pitchFamily="34" charset="0"/>
                <a:cs typeface="Arial" panose="020B0604020202020204" pitchFamily="34" charset="0"/>
              </a:rPr>
              <a:t>BetBlocker</a:t>
            </a:r>
            <a:r>
              <a:rPr lang="en-US" sz="1200" dirty="0">
                <a:latin typeface="Arial" panose="020B0604020202020204" pitchFamily="34" charset="0"/>
                <a:cs typeface="Arial" panose="020B0604020202020204" pitchFamily="34" charset="0"/>
              </a:rPr>
              <a:t>, to support harm prevention efforts. </a:t>
            </a:r>
          </a:p>
        </p:txBody>
      </p:sp>
      <p:pic>
        <p:nvPicPr>
          <p:cNvPr id="10" name="Picture 2" descr="BetBlocker">
            <a:extLst>
              <a:ext uri="{FF2B5EF4-FFF2-40B4-BE49-F238E27FC236}">
                <a16:creationId xmlns:a16="http://schemas.microsoft.com/office/drawing/2014/main" id="{A09DDF92-2E3C-20B6-E782-1D14617C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99775" y="5554249"/>
            <a:ext cx="1269623" cy="2441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1F7550-C081-135A-AA88-FC19A23FB4B9}"/>
              </a:ext>
            </a:extLst>
          </p:cNvPr>
          <p:cNvSpPr txBox="1"/>
          <p:nvPr/>
        </p:nvSpPr>
        <p:spPr>
          <a:xfrm>
            <a:off x="670626" y="4750859"/>
            <a:ext cx="4321512" cy="954107"/>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NO REGULATORY INTERVENTIONS</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No regulatory interventions and achieved 100% compliance with marketing standards.  </a:t>
            </a:r>
          </a:p>
        </p:txBody>
      </p:sp>
      <p:pic>
        <p:nvPicPr>
          <p:cNvPr id="8" name="Picture 7" descr="A group of men sitting in chairs on a stage&#10;&#10;AI-generated content may be incorrect.">
            <a:extLst>
              <a:ext uri="{FF2B5EF4-FFF2-40B4-BE49-F238E27FC236}">
                <a16:creationId xmlns:a16="http://schemas.microsoft.com/office/drawing/2014/main" id="{E2581262-E47E-A0F0-D5F5-BAE1A2894A64}"/>
              </a:ext>
            </a:extLst>
          </p:cNvPr>
          <p:cNvPicPr>
            <a:picLocks noChangeAspect="1"/>
          </p:cNvPicPr>
          <p:nvPr/>
        </p:nvPicPr>
        <p:blipFill>
          <a:blip r:embed="rId3"/>
          <a:stretch>
            <a:fillRect/>
          </a:stretch>
        </p:blipFill>
        <p:spPr>
          <a:xfrm>
            <a:off x="6247090" y="1524000"/>
            <a:ext cx="5574621" cy="4180966"/>
          </a:xfrm>
          <a:prstGeom prst="rect">
            <a:avLst/>
          </a:prstGeom>
        </p:spPr>
      </p:pic>
    </p:spTree>
    <p:extLst>
      <p:ext uri="{BB962C8B-B14F-4D97-AF65-F5344CB8AC3E}">
        <p14:creationId xmlns:p14="http://schemas.microsoft.com/office/powerpoint/2010/main" val="84682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74F098-51A1-89D0-89BB-482D52AA75EA}"/>
              </a:ext>
            </a:extLst>
          </p:cNvPr>
          <p:cNvSpPr>
            <a:spLocks noGrp="1"/>
          </p:cNvSpPr>
          <p:nvPr>
            <p:ph type="title"/>
          </p:nvPr>
        </p:nvSpPr>
        <p:spPr>
          <a:xfrm>
            <a:off x="489527" y="166262"/>
            <a:ext cx="11218769" cy="875100"/>
          </a:xfrm>
        </p:spPr>
        <p:txBody>
          <a:bodyPr/>
          <a:lstStyle/>
          <a:p>
            <a:r>
              <a:rPr lang="en-US" b="1" dirty="0">
                <a:latin typeface="Arial" panose="020B0604020202020204" pitchFamily="34" charset="0"/>
                <a:cs typeface="Arial" panose="020B0604020202020204" pitchFamily="34" charset="0"/>
              </a:rPr>
              <a:t>Our Achievements 2025</a:t>
            </a:r>
            <a:endParaRPr lang="en-MT"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4CFBF6-2E33-D11A-E95E-4E294A5F8067}"/>
              </a:ext>
            </a:extLst>
          </p:cNvPr>
          <p:cNvSpPr txBox="1"/>
          <p:nvPr/>
        </p:nvSpPr>
        <p:spPr>
          <a:xfrm>
            <a:off x="7199862" y="1926431"/>
            <a:ext cx="3977219" cy="2893100"/>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SAFER GAMBLING WEEK</a:t>
            </a:r>
          </a:p>
          <a:p>
            <a:endParaRPr lang="en-US" sz="10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Participated in Safer Gambling Week through a range of awareness campaigns and initiatives, including videos and an online panel discussion exploring what more B2B companies can do to support safer gambling, as well as ways to protect industry professionals who may be experiencing gambling-related harm.</a:t>
            </a:r>
          </a:p>
          <a:p>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also delivered internal activities to engage staff around safer gambling and sustainability. Participation was strong, feedback was positive, and there was clear recognition among employees of the importance of safer gambling.</a:t>
            </a:r>
          </a:p>
        </p:txBody>
      </p:sp>
      <p:pic>
        <p:nvPicPr>
          <p:cNvPr id="2" name="Picture 1">
            <a:extLst>
              <a:ext uri="{FF2B5EF4-FFF2-40B4-BE49-F238E27FC236}">
                <a16:creationId xmlns:a16="http://schemas.microsoft.com/office/drawing/2014/main" id="{B1889ADE-2EE4-48C9-AA06-61D4615938CA}"/>
              </a:ext>
            </a:extLst>
          </p:cNvPr>
          <p:cNvPicPr>
            <a:picLocks noChangeAspect="1"/>
          </p:cNvPicPr>
          <p:nvPr/>
        </p:nvPicPr>
        <p:blipFill>
          <a:blip r:embed="rId2"/>
          <a:stretch>
            <a:fillRect/>
          </a:stretch>
        </p:blipFill>
        <p:spPr>
          <a:xfrm>
            <a:off x="884827" y="1926431"/>
            <a:ext cx="6096572" cy="2523768"/>
          </a:xfrm>
          <a:prstGeom prst="rect">
            <a:avLst/>
          </a:prstGeom>
        </p:spPr>
      </p:pic>
    </p:spTree>
    <p:extLst>
      <p:ext uri="{BB962C8B-B14F-4D97-AF65-F5344CB8AC3E}">
        <p14:creationId xmlns:p14="http://schemas.microsoft.com/office/powerpoint/2010/main" val="220136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04D1-3752-6702-F7F4-51B1507A958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0398052-5DEF-1A73-A8B5-4DB65C12ED32}"/>
              </a:ext>
            </a:extLst>
          </p:cNvPr>
          <p:cNvSpPr>
            <a:spLocks noGrp="1"/>
          </p:cNvSpPr>
          <p:nvPr>
            <p:ph type="title"/>
          </p:nvPr>
        </p:nvSpPr>
        <p:spPr>
          <a:xfrm>
            <a:off x="489527" y="166262"/>
            <a:ext cx="11218769" cy="875100"/>
          </a:xfrm>
        </p:spPr>
        <p:txBody>
          <a:bodyPr/>
          <a:lstStyle/>
          <a:p>
            <a:r>
              <a:rPr lang="en-US" b="1" dirty="0">
                <a:latin typeface="Arial" panose="020B0604020202020204" pitchFamily="34" charset="0"/>
                <a:cs typeface="Arial" panose="020B0604020202020204" pitchFamily="34" charset="0"/>
              </a:rPr>
              <a:t>Our Achievements 2025</a:t>
            </a:r>
            <a:endParaRPr lang="en-MT"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35F3F87-148B-3AD3-B439-E528AE293EC1}"/>
              </a:ext>
            </a:extLst>
          </p:cNvPr>
          <p:cNvSpPr txBox="1"/>
          <p:nvPr/>
        </p:nvSpPr>
        <p:spPr>
          <a:xfrm>
            <a:off x="678504" y="1171784"/>
            <a:ext cx="5122856" cy="954107"/>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COLLABORATION</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continue our collaboration with harm minimization organizations and charities. </a:t>
            </a:r>
          </a:p>
        </p:txBody>
      </p:sp>
      <p:sp>
        <p:nvSpPr>
          <p:cNvPr id="9" name="TextBox 8">
            <a:extLst>
              <a:ext uri="{FF2B5EF4-FFF2-40B4-BE49-F238E27FC236}">
                <a16:creationId xmlns:a16="http://schemas.microsoft.com/office/drawing/2014/main" id="{15E58651-CE43-7D17-EDFC-2CCF168F240F}"/>
              </a:ext>
            </a:extLst>
          </p:cNvPr>
          <p:cNvSpPr txBox="1"/>
          <p:nvPr/>
        </p:nvSpPr>
        <p:spPr>
          <a:xfrm>
            <a:off x="678504" y="2161336"/>
            <a:ext cx="5315895" cy="1138773"/>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CERTIFICATIONS</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Successfully completed our first internal assessment for WLA certification with positive results, reflecting our commitment to best practices in safer gambling. </a:t>
            </a:r>
          </a:p>
        </p:txBody>
      </p:sp>
      <p:sp>
        <p:nvSpPr>
          <p:cNvPr id="2" name="TextBox 1">
            <a:extLst>
              <a:ext uri="{FF2B5EF4-FFF2-40B4-BE49-F238E27FC236}">
                <a16:creationId xmlns:a16="http://schemas.microsoft.com/office/drawing/2014/main" id="{996A2BC8-2001-AB8E-72C3-8D275040293F}"/>
              </a:ext>
            </a:extLst>
          </p:cNvPr>
          <p:cNvSpPr txBox="1"/>
          <p:nvPr/>
        </p:nvSpPr>
        <p:spPr>
          <a:xfrm>
            <a:off x="678504" y="3429000"/>
            <a:ext cx="5122855" cy="1261884"/>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INDUSTRY ENGAGEMENT</a:t>
            </a:r>
          </a:p>
          <a:p>
            <a:endParaRPr lang="en-US"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Actively engaged in multiple safer gambling conferences through panel participation, event contributions, and broader industry discussion, including ICE Barcelona, European Safer Gambling Week, the FDJ Sustainable Gambling Conference, and NEXT New York, among others.</a:t>
            </a:r>
          </a:p>
        </p:txBody>
      </p:sp>
      <p:pic>
        <p:nvPicPr>
          <p:cNvPr id="8" name="Picture 7" descr="A group of men posing for a photo&#10;&#10;AI-generated content may be incorrect.">
            <a:extLst>
              <a:ext uri="{FF2B5EF4-FFF2-40B4-BE49-F238E27FC236}">
                <a16:creationId xmlns:a16="http://schemas.microsoft.com/office/drawing/2014/main" id="{CAB8B4BC-3207-1978-563C-3C4929F0E4F6}"/>
              </a:ext>
            </a:extLst>
          </p:cNvPr>
          <p:cNvPicPr>
            <a:picLocks noChangeAspect="1"/>
          </p:cNvPicPr>
          <p:nvPr/>
        </p:nvPicPr>
        <p:blipFill>
          <a:blip r:embed="rId2"/>
          <a:stretch>
            <a:fillRect/>
          </a:stretch>
        </p:blipFill>
        <p:spPr>
          <a:xfrm>
            <a:off x="6969759" y="1351920"/>
            <a:ext cx="3344855" cy="4459806"/>
          </a:xfrm>
          <a:prstGeom prst="rect">
            <a:avLst/>
          </a:prstGeom>
        </p:spPr>
      </p:pic>
      <p:sp>
        <p:nvSpPr>
          <p:cNvPr id="10" name="TextBox 9">
            <a:extLst>
              <a:ext uri="{FF2B5EF4-FFF2-40B4-BE49-F238E27FC236}">
                <a16:creationId xmlns:a16="http://schemas.microsoft.com/office/drawing/2014/main" id="{57BB6772-111E-9F88-DD27-0F2333F57E06}"/>
              </a:ext>
            </a:extLst>
          </p:cNvPr>
          <p:cNvSpPr txBox="1"/>
          <p:nvPr/>
        </p:nvSpPr>
        <p:spPr>
          <a:xfrm>
            <a:off x="678505" y="4690884"/>
            <a:ext cx="5122854" cy="1138773"/>
          </a:xfrm>
          <a:prstGeom prst="rect">
            <a:avLst/>
          </a:prstGeom>
          <a:noFill/>
        </p:spPr>
        <p:txBody>
          <a:bodyPr wrap="square" rtlCol="0">
            <a:spAutoFit/>
          </a:bodyPr>
          <a:lstStyle/>
          <a:p>
            <a:r>
              <a:rPr lang="en-US" sz="1600" b="1" dirty="0">
                <a:solidFill>
                  <a:srgbClr val="00B74F"/>
                </a:solidFill>
                <a:latin typeface="Arial" panose="020B0604020202020204" pitchFamily="34" charset="0"/>
                <a:cs typeface="Arial" panose="020B0604020202020204" pitchFamily="34" charset="0"/>
              </a:rPr>
              <a:t>TRAINING </a:t>
            </a:r>
          </a:p>
          <a:p>
            <a:endParaRPr lang="en-US" sz="1600" b="1" dirty="0">
              <a:solidFill>
                <a:srgbClr val="00B74F"/>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are committed to safer gambling training. We have developed tailored modules for key departments and, from next year, will introduce annual face to face training for key teams.</a:t>
            </a:r>
          </a:p>
        </p:txBody>
      </p:sp>
    </p:spTree>
    <p:extLst>
      <p:ext uri="{BB962C8B-B14F-4D97-AF65-F5344CB8AC3E}">
        <p14:creationId xmlns:p14="http://schemas.microsoft.com/office/powerpoint/2010/main" val="248514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88478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18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b6d994-126d-4819-9802-bb8e811aefcb">
      <Terms xmlns="http://schemas.microsoft.com/office/infopath/2007/PartnerControls"/>
    </lcf76f155ced4ddcb4097134ff3c332f>
    <TaxCatchAll xmlns="1a7249d8-538b-4c52-8a9a-9dd9c58e2d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C06103CCB6AD489D6DF96FA3285816" ma:contentTypeVersion="11" ma:contentTypeDescription="Create a new document." ma:contentTypeScope="" ma:versionID="a4b241a88e766b19a3dda1c9f82b24fa">
  <xsd:schema xmlns:xsd="http://www.w3.org/2001/XMLSchema" xmlns:xs="http://www.w3.org/2001/XMLSchema" xmlns:p="http://schemas.microsoft.com/office/2006/metadata/properties" xmlns:ns2="dcb6d994-126d-4819-9802-bb8e811aefcb" xmlns:ns3="1a7249d8-538b-4c52-8a9a-9dd9c58e2dc0" targetNamespace="http://schemas.microsoft.com/office/2006/metadata/properties" ma:root="true" ma:fieldsID="e00ff3a05b8cf96d5d3bc9f3947dcdaa" ns2:_="" ns3:_="">
    <xsd:import namespace="dcb6d994-126d-4819-9802-bb8e811aefcb"/>
    <xsd:import namespace="1a7249d8-538b-4c52-8a9a-9dd9c58e2d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6d994-126d-4819-9802-bb8e811aef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707f21-cf68-4afa-8119-95b081c4720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7249d8-538b-4c52-8a9a-9dd9c58e2d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9dc2448-8565-469c-a836-1bfc1c1bb7c7}" ma:internalName="TaxCatchAll" ma:showField="CatchAllData" ma:web="1a7249d8-538b-4c52-8a9a-9dd9c58e2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87E416-CAF1-408F-A636-F3C4F8FEF8DF}">
  <ds:schemaRef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9c20a9e0-d3fd-471b-bf77-d33761b47dd2"/>
    <ds:schemaRef ds:uri="bce03cbe-f752-4ced-af47-ffaed2da4034"/>
    <ds:schemaRef ds:uri="http://www.w3.org/XML/1998/namespace"/>
    <ds:schemaRef ds:uri="http://schemas.openxmlformats.org/package/2006/metadata/core-properties"/>
    <ds:schemaRef ds:uri="http://schemas.microsoft.com/office/2006/metadata/properties"/>
    <ds:schemaRef ds:uri="6dc9c72d-3694-485d-92aa-d74c27ba5a05"/>
    <ds:schemaRef ds:uri="7ba5c1ff-1f15-4a74-a30e-bcd60eb0b338"/>
    <ds:schemaRef ds:uri="http://schemas.microsoft.com/sharepoint/v3"/>
    <ds:schemaRef ds:uri="dcb6d994-126d-4819-9802-bb8e811aefcb"/>
    <ds:schemaRef ds:uri="1a7249d8-538b-4c52-8a9a-9dd9c58e2dc0"/>
  </ds:schemaRefs>
</ds:datastoreItem>
</file>

<file path=customXml/itemProps2.xml><?xml version="1.0" encoding="utf-8"?>
<ds:datastoreItem xmlns:ds="http://schemas.openxmlformats.org/officeDocument/2006/customXml" ds:itemID="{9F923129-6674-4546-A778-FC2F340F1B4F}">
  <ds:schemaRefs>
    <ds:schemaRef ds:uri="http://schemas.microsoft.com/sharepoint/v3/contenttype/forms"/>
  </ds:schemaRefs>
</ds:datastoreItem>
</file>

<file path=customXml/itemProps3.xml><?xml version="1.0" encoding="utf-8"?>
<ds:datastoreItem xmlns:ds="http://schemas.openxmlformats.org/officeDocument/2006/customXml" ds:itemID="{1D10F84C-5FD1-4A0B-BB1B-DC0CBBB6C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b6d994-126d-4819-9802-bb8e811aefcb"/>
    <ds:schemaRef ds:uri="1a7249d8-538b-4c52-8a9a-9dd9c58e2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11116</TotalTime>
  <Words>732</Words>
  <Application>Microsoft Macintosh PowerPoint</Application>
  <PresentationFormat>Widescreen</PresentationFormat>
  <Paragraphs>73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Safer Gambling Annual Report 2025</vt:lpstr>
      <vt:lpstr>PowerPoint Presentation</vt:lpstr>
      <vt:lpstr>Our Framework</vt:lpstr>
      <vt:lpstr>Our Achievements 2025</vt:lpstr>
      <vt:lpstr>Our Achievements 2025</vt:lpstr>
      <vt:lpstr>Our Achievements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can be very long and span on two rows</dc:title>
  <dc:creator>Kiril</dc:creator>
  <cp:lastModifiedBy>Pedro Romero</cp:lastModifiedBy>
  <cp:revision>148</cp:revision>
  <dcterms:created xsi:type="dcterms:W3CDTF">2016-01-29T06:53:53Z</dcterms:created>
  <dcterms:modified xsi:type="dcterms:W3CDTF">2026-04-08T09:05:33Z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0x01010010C06103CCB6AD489D6DF96FA3285816</vt:lpwstr>
  </property>
  <property fmtid="{D5CDD505-2E9C-101B-9397-08002B2CF9AE}" pid="3" name="MSIP_Label_c50e751f-a0b2-413d-995d-abe80fb38978_Enabled">
    <vt:lpwstr>true</vt:lpwstr>
  </property>
  <property fmtid="{D5CDD505-2E9C-101B-9397-08002B2CF9AE}" pid="4" name="MSIP_Label_c50e751f-a0b2-413d-995d-abe80fb38978_SetDate">
    <vt:lpwstr>2023-12-04T10:49:27Z</vt:lpwstr>
  </property>
  <property fmtid="{D5CDD505-2E9C-101B-9397-08002B2CF9AE}" pid="5" name="MSIP_Label_c50e751f-a0b2-413d-995d-abe80fb38978_Method">
    <vt:lpwstr>Standard</vt:lpwstr>
  </property>
  <property fmtid="{D5CDD505-2E9C-101B-9397-08002B2CF9AE}" pid="6" name="MSIP_Label_c50e751f-a0b2-413d-995d-abe80fb38978_Name">
    <vt:lpwstr>c50e751f-a0b2-413d-995d-abe80fb38978</vt:lpwstr>
  </property>
  <property fmtid="{D5CDD505-2E9C-101B-9397-08002B2CF9AE}" pid="7" name="MSIP_Label_c50e751f-a0b2-413d-995d-abe80fb38978_SiteId">
    <vt:lpwstr>7d2ba175-3f46-48a8-aaba-30563a31b927</vt:lpwstr>
  </property>
  <property fmtid="{D5CDD505-2E9C-101B-9397-08002B2CF9AE}" pid="8" name="MSIP_Label_c50e751f-a0b2-413d-995d-abe80fb38978_ActionId">
    <vt:lpwstr>30ca24e9-bf51-4ae3-9fd7-dda5cb4823c6</vt:lpwstr>
  </property>
  <property fmtid="{D5CDD505-2E9C-101B-9397-08002B2CF9AE}" pid="9" name="MSIP_Label_c50e751f-a0b2-413d-995d-abe80fb38978_ContentBits">
    <vt:lpwstr>0</vt:lpwstr>
  </property>
  <property fmtid="{D5CDD505-2E9C-101B-9397-08002B2CF9AE}" pid="10" name="MediaServiceImageTags">
    <vt:lpwstr/>
  </property>
</Properties>
</file>